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480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1448" userDrawn="1">
          <p15:clr>
            <a:srgbClr val="A4A3A4"/>
          </p15:clr>
        </p15:guide>
        <p15:guide id="15" orient="horz" pos="5705" userDrawn="1">
          <p15:clr>
            <a:srgbClr val="A4A3A4"/>
          </p15:clr>
        </p15:guide>
        <p15:guide id="21" pos="204" userDrawn="1">
          <p15:clr>
            <a:srgbClr val="A4A3A4"/>
          </p15:clr>
        </p15:guide>
        <p15:guide id="22" pos="4115" userDrawn="1">
          <p15:clr>
            <a:srgbClr val="A4A3A4"/>
          </p15:clr>
        </p15:guide>
        <p15:guide id="23" orient="horz" pos="528" userDrawn="1">
          <p15:clr>
            <a:srgbClr val="A4A3A4"/>
          </p15:clr>
        </p15:guide>
        <p15:guide id="24" orient="horz" pos="17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D4E"/>
    <a:srgbClr val="6295AC"/>
    <a:srgbClr val="DD4937"/>
    <a:srgbClr val="F37D6E"/>
    <a:srgbClr val="FACDC8"/>
    <a:srgbClr val="055283"/>
    <a:srgbClr val="90A9CD"/>
    <a:srgbClr val="A8C4DD"/>
    <a:srgbClr val="79C15A"/>
    <a:srgbClr val="F8D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76025"/>
  </p:normalViewPr>
  <p:slideViewPr>
    <p:cSldViewPr snapToGrid="0" snapToObjects="1">
      <p:cViewPr varScale="1">
        <p:scale>
          <a:sx n="80" d="100"/>
          <a:sy n="80" d="100"/>
        </p:scale>
        <p:origin x="3024" y="114"/>
      </p:cViewPr>
      <p:guideLst>
        <p:guide orient="horz" pos="1448"/>
        <p:guide orient="horz" pos="5705"/>
        <p:guide pos="204"/>
        <p:guide pos="4115"/>
        <p:guide orient="horz" pos="528"/>
        <p:guide orient="horz" pos="17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68C1-94C5-D54A-96E9-C1429FDF5B8B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7419-D722-2343-8BDB-E438D5E5B8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0E7-8A7E-5644-BBF8-5ECAA86576C7}" type="datetimeFigureOut">
              <a:rPr lang="de-AT"/>
              <a:t>22.12.2021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F907-4EA1-8B4A-A123-2F634F0A3CEB}" type="slidenum">
              <a:r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2"/>
            <a:ext cx="6858000" cy="9906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5326329" y="9097453"/>
            <a:ext cx="1273175" cy="568682"/>
          </a:xfrm>
          <a:prstGeom prst="rect">
            <a:avLst/>
          </a:prstGeom>
        </p:spPr>
        <p:txBody>
          <a:bodyPr vert="horz" lIns="68580" tIns="34290" rIns="68580" bIns="405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45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45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2" y="2688652"/>
            <a:ext cx="6212287" cy="5955360"/>
          </a:xfrm>
          <a:prstGeom prst="rect">
            <a:avLst/>
          </a:prstGeom>
        </p:spPr>
        <p:txBody>
          <a:bodyPr lIns="0" tIns="0" rIns="0" bIns="0"/>
          <a:lstStyle>
            <a:lvl1pPr marL="134987" indent="-134987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AT" noProof="0" dirty="0" smtClean="0"/>
              <a:t>Text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7383" y="9202436"/>
            <a:ext cx="5488580" cy="39604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450" noProof="0" dirty="0" smtClean="0">
                <a:solidFill>
                  <a:schemeClr val="accent4"/>
                </a:solidFill>
                <a:latin typeface="+mn-lt"/>
                <a:cs typeface="Verdana"/>
              </a:rPr>
              <a:t>Land | Vorname Nachname | Präsentation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2" y="553042"/>
            <a:ext cx="6212287" cy="2959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charset="0"/>
              <a:buNone/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de-AT" noProof="0" dirty="0" smtClean="0"/>
              <a:t>Titel</a:t>
            </a:r>
            <a:endParaRPr lang="de-AT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23851" y="849020"/>
            <a:ext cx="6212288" cy="1439248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5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500" noProof="0" dirty="0" smtClean="0">
                <a:solidFill>
                  <a:schemeClr val="accent1"/>
                </a:solidFill>
              </a:rPr>
              <a:t>Kernaussage der Folie</a:t>
            </a:r>
            <a:endParaRPr lang="de-AT" noProof="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 rot="16200000">
            <a:off x="5726198" y="1480998"/>
            <a:ext cx="2152904" cy="1107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338" b="0" dirty="0" smtClean="0">
                <a:solidFill>
                  <a:schemeClr val="accent4"/>
                </a:solidFill>
              </a:rPr>
              <a:t>Entwurf zur internen Diskussion</a:t>
            </a:r>
          </a:p>
        </p:txBody>
      </p:sp>
    </p:spTree>
    <p:extLst>
      <p:ext uri="{BB962C8B-B14F-4D97-AF65-F5344CB8AC3E}">
        <p14:creationId xmlns:p14="http://schemas.microsoft.com/office/powerpoint/2010/main" val="8088999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orient="horz" pos="17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om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23405" y="3754591"/>
            <a:ext cx="6312734" cy="2028064"/>
          </a:xfrm>
          <a:prstGeom prst="rect">
            <a:avLst/>
          </a:prstGeom>
        </p:spPr>
        <p:txBody>
          <a:bodyPr lIns="90000"/>
          <a:lstStyle>
            <a:lvl1pPr marL="26997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2250" b="1" baseline="0">
                <a:solidFill>
                  <a:schemeClr val="accent2"/>
                </a:solidFill>
              </a:defRPr>
            </a:lvl1pPr>
          </a:lstStyle>
          <a:p>
            <a:r>
              <a:rPr lang="de-AT" noProof="0" dirty="0" smtClean="0"/>
              <a:t>A1 Muster Folie</a:t>
            </a:r>
            <a:br>
              <a:rPr lang="de-AT" noProof="0" dirty="0" smtClean="0"/>
            </a:br>
            <a:r>
              <a:rPr lang="de-AT" noProof="0" dirty="0" smtClean="0"/>
              <a:t>Titelblatt</a:t>
            </a:r>
            <a:endParaRPr lang="de-AT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3058" y="5782655"/>
            <a:ext cx="6313081" cy="295978"/>
          </a:xfrm>
          <a:prstGeom prst="rect">
            <a:avLst/>
          </a:prstGeom>
        </p:spPr>
        <p:txBody>
          <a:bodyPr tIns="0" bIns="0"/>
          <a:lstStyle>
            <a:lvl1pPr marL="26997" indent="0">
              <a:buClr>
                <a:schemeClr val="accent1"/>
              </a:buClr>
              <a:buFont typeface="Arial" charset="0"/>
              <a:buNone/>
              <a:defRPr sz="600" baseline="0">
                <a:solidFill>
                  <a:schemeClr val="accent2"/>
                </a:solidFill>
              </a:defRPr>
            </a:lvl1pPr>
          </a:lstStyle>
          <a:p>
            <a:r>
              <a:rPr lang="de-AT" noProof="0" dirty="0" smtClean="0"/>
              <a:t>TT Monat JJJJ, Vorname und Nachname</a:t>
            </a:r>
            <a:endParaRPr lang="de-AT" noProof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23405" y="3754591"/>
            <a:ext cx="6312734" cy="2028064"/>
          </a:xfrm>
          <a:prstGeom prst="rect">
            <a:avLst/>
          </a:prstGeom>
        </p:spPr>
        <p:txBody>
          <a:bodyPr lIns="90000"/>
          <a:lstStyle>
            <a:lvl1pPr marL="26997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2250" b="1" baseline="0">
                <a:solidFill>
                  <a:schemeClr val="bg2"/>
                </a:solidFill>
              </a:defRPr>
            </a:lvl1pPr>
          </a:lstStyle>
          <a:p>
            <a:r>
              <a:rPr lang="de-AT" noProof="0" dirty="0" smtClean="0"/>
              <a:t>A1 Muster Folie</a:t>
            </a:r>
            <a:br>
              <a:rPr lang="de-AT" noProof="0" dirty="0" smtClean="0"/>
            </a:br>
            <a:r>
              <a:rPr lang="de-AT" noProof="0" dirty="0" smtClean="0"/>
              <a:t>Titelblatt</a:t>
            </a:r>
            <a:endParaRPr lang="de-AT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3058" y="5782655"/>
            <a:ext cx="6313081" cy="295978"/>
          </a:xfrm>
          <a:prstGeom prst="rect">
            <a:avLst/>
          </a:prstGeom>
        </p:spPr>
        <p:txBody>
          <a:bodyPr tIns="0" bIns="0"/>
          <a:lstStyle>
            <a:lvl1pPr marL="26997" marR="0" indent="0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600" baseline="0">
                <a:solidFill>
                  <a:schemeClr val="bg2"/>
                </a:solidFill>
              </a:defRPr>
            </a:lvl1pPr>
          </a:lstStyle>
          <a:p>
            <a:r>
              <a:rPr lang="de-AT" noProof="0" dirty="0" smtClean="0"/>
              <a:t>TT Monat JJJJ, Vorname und Nachname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igi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23405" y="3754591"/>
            <a:ext cx="6312734" cy="2028064"/>
          </a:xfrm>
          <a:prstGeom prst="rect">
            <a:avLst/>
          </a:prstGeom>
        </p:spPr>
        <p:txBody>
          <a:bodyPr lIns="90000"/>
          <a:lstStyle>
            <a:lvl1pPr marL="26997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2250" b="1" baseline="0">
                <a:solidFill>
                  <a:schemeClr val="bg2"/>
                </a:solidFill>
              </a:defRPr>
            </a:lvl1pPr>
          </a:lstStyle>
          <a:p>
            <a:r>
              <a:rPr lang="de-AT" noProof="0" dirty="0" smtClean="0"/>
              <a:t>A1 Muster Folie </a:t>
            </a:r>
            <a:br>
              <a:rPr lang="de-AT" noProof="0" dirty="0" smtClean="0"/>
            </a:br>
            <a:r>
              <a:rPr lang="de-AT" noProof="0" dirty="0" smtClean="0"/>
              <a:t>Titelblatt</a:t>
            </a:r>
            <a:endParaRPr lang="de-AT" noProof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3058" y="5782655"/>
            <a:ext cx="6313081" cy="295978"/>
          </a:xfrm>
          <a:prstGeom prst="rect">
            <a:avLst/>
          </a:prstGeom>
        </p:spPr>
        <p:txBody>
          <a:bodyPr tIns="0" bIns="0"/>
          <a:lstStyle>
            <a:lvl1pPr marL="26997" marR="0" indent="0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600" baseline="0">
                <a:solidFill>
                  <a:schemeClr val="bg2"/>
                </a:solidFill>
              </a:defRPr>
            </a:lvl1pPr>
          </a:lstStyle>
          <a:p>
            <a:r>
              <a:rPr lang="de-AT" noProof="0" dirty="0" smtClean="0"/>
              <a:t>TT Monat JJJJ, Vorname und Nachname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23405" y="4131008"/>
            <a:ext cx="6312734" cy="2028064"/>
          </a:xfrm>
          <a:prstGeom prst="rect">
            <a:avLst/>
          </a:prstGeom>
        </p:spPr>
        <p:txBody>
          <a:bodyPr lIns="90000"/>
          <a:lstStyle>
            <a:lvl1pPr marL="26997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250" b="1" baseline="0">
                <a:solidFill>
                  <a:schemeClr val="accent2"/>
                </a:solidFill>
              </a:defRPr>
            </a:lvl1pPr>
          </a:lstStyle>
          <a:p>
            <a:r>
              <a:rPr lang="de-AT" noProof="0" dirty="0" smtClean="0"/>
              <a:t>Danke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73314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footer + without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2" y="553042"/>
            <a:ext cx="6212287" cy="2959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charset="0"/>
              <a:buNone/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de-AT" noProof="0" dirty="0" smtClean="0"/>
              <a:t>Titel</a:t>
            </a:r>
            <a:endParaRPr lang="de-AT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23851" y="849020"/>
            <a:ext cx="6212288" cy="1439248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5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500" noProof="0" dirty="0" smtClean="0">
                <a:solidFill>
                  <a:schemeClr val="accent1"/>
                </a:solidFill>
              </a:rPr>
              <a:t>Kernaussage der Folie</a:t>
            </a:r>
            <a:endParaRPr lang="de-AT" noProof="0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2" y="2688652"/>
            <a:ext cx="6212287" cy="5955360"/>
          </a:xfrm>
          <a:prstGeom prst="rect">
            <a:avLst/>
          </a:prstGeom>
        </p:spPr>
        <p:txBody>
          <a:bodyPr lIns="0" tIns="0" rIns="0" bIns="0"/>
          <a:lstStyle>
            <a:lvl1pPr marL="134987" indent="-134987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de-AT" noProof="0" dirty="0" smtClean="0"/>
              <a:t>Text hinzufügen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orient="horz" pos="5959" userDrawn="1">
          <p15:clr>
            <a:srgbClr val="FBAE40"/>
          </p15:clr>
        </p15:guide>
        <p15:guide id="3" pos="2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2"/>
            <a:ext cx="6858000" cy="9906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5326329" y="9097453"/>
            <a:ext cx="1273175" cy="568682"/>
          </a:xfrm>
          <a:prstGeom prst="rect">
            <a:avLst/>
          </a:prstGeom>
        </p:spPr>
        <p:txBody>
          <a:bodyPr vert="horz" lIns="68580" tIns="34290" rIns="68580" bIns="405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45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45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3" y="2688652"/>
            <a:ext cx="2942861" cy="5955360"/>
          </a:xfrm>
          <a:prstGeom prst="rect">
            <a:avLst/>
          </a:prstGeom>
        </p:spPr>
        <p:txBody>
          <a:bodyPr lIns="0" tIns="0" rIns="0" bIns="0"/>
          <a:lstStyle>
            <a:lvl1pPr marL="134987" indent="-134987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7383" y="9202436"/>
            <a:ext cx="5488580" cy="39604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2" y="553042"/>
            <a:ext cx="6212287" cy="2959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charset="0"/>
              <a:buNone/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en-GB" noProof="0" dirty="0" err="1" smtClean="0"/>
              <a:t>Titel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23851" y="849020"/>
            <a:ext cx="6212288" cy="1439248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500" noProof="0" dirty="0" smtClean="0">
                <a:solidFill>
                  <a:schemeClr val="accent1"/>
                </a:solidFill>
              </a:rPr>
              <a:t>Kernaussage der Folie</a:t>
            </a:r>
            <a:endParaRPr lang="en-GB" noProof="0" dirty="0"/>
          </a:p>
        </p:txBody>
      </p:sp>
      <p:sp>
        <p:nvSpPr>
          <p:cNvPr id="20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442012" y="2823098"/>
            <a:ext cx="3091838" cy="6169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9524" indent="0" algn="ctr">
              <a:buClr>
                <a:schemeClr val="accent1"/>
              </a:buClr>
              <a:buFont typeface="Wingdings" charset="2"/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Füge ein Foto mit Drag &amp; Drop oder per Reinklicken in die grau Box hinzu.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 rot="16200000">
            <a:off x="5726198" y="1480998"/>
            <a:ext cx="2152904" cy="1107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338" b="0" dirty="0" smtClean="0">
                <a:solidFill>
                  <a:schemeClr val="accent4"/>
                </a:solidFill>
              </a:rPr>
              <a:t>Entwurf zur internen Diskussion</a:t>
            </a:r>
          </a:p>
        </p:txBody>
      </p:sp>
    </p:spTree>
    <p:extLst>
      <p:ext uri="{BB962C8B-B14F-4D97-AF65-F5344CB8AC3E}">
        <p14:creationId xmlns:p14="http://schemas.microsoft.com/office/powerpoint/2010/main" val="10056094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orient="horz" pos="176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2"/>
            <a:ext cx="6858000" cy="9906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5326329" y="9097453"/>
            <a:ext cx="1273175" cy="568682"/>
          </a:xfrm>
          <a:prstGeom prst="rect">
            <a:avLst/>
          </a:prstGeom>
        </p:spPr>
        <p:txBody>
          <a:bodyPr vert="horz" lIns="68580" tIns="34290" rIns="68580" bIns="405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45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45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3" y="2688652"/>
            <a:ext cx="2942861" cy="5955360"/>
          </a:xfrm>
          <a:prstGeom prst="rect">
            <a:avLst/>
          </a:prstGeom>
        </p:spPr>
        <p:txBody>
          <a:bodyPr lIns="0" tIns="0" rIns="0" bIns="0"/>
          <a:lstStyle>
            <a:lvl1pPr marL="134987" indent="-134987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7383" y="9202436"/>
            <a:ext cx="5488580" cy="39604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2" y="553042"/>
            <a:ext cx="6212287" cy="2959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charset="0"/>
              <a:buNone/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en-GB" noProof="0" dirty="0" err="1" smtClean="0"/>
              <a:t>Titel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23851" y="849020"/>
            <a:ext cx="6212288" cy="1439248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500" noProof="0" dirty="0" smtClean="0">
                <a:solidFill>
                  <a:schemeClr val="accent1"/>
                </a:solidFill>
              </a:rPr>
              <a:t>Kernaussage der Folie</a:t>
            </a:r>
            <a:endParaRPr lang="en-GB" noProof="0" dirty="0"/>
          </a:p>
        </p:txBody>
      </p:sp>
      <p:sp>
        <p:nvSpPr>
          <p:cNvPr id="20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442012" y="2823098"/>
            <a:ext cx="3091838" cy="6169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Füge ein Foto mit Drag &amp; Drop oder per Reinklicken in die grau Box hinzu.</a:t>
            </a:r>
          </a:p>
        </p:txBody>
      </p:sp>
    </p:spTree>
    <p:extLst>
      <p:ext uri="{BB962C8B-B14F-4D97-AF65-F5344CB8AC3E}">
        <p14:creationId xmlns:p14="http://schemas.microsoft.com/office/powerpoint/2010/main" val="622014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orient="horz" pos="176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2"/>
            <a:ext cx="6858000" cy="9906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5326329" y="9097453"/>
            <a:ext cx="1273175" cy="568682"/>
          </a:xfrm>
          <a:prstGeom prst="rect">
            <a:avLst/>
          </a:prstGeom>
        </p:spPr>
        <p:txBody>
          <a:bodyPr vert="horz" lIns="68580" tIns="34290" rIns="68580" bIns="405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45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45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54097" y="2692242"/>
            <a:ext cx="4677672" cy="6363799"/>
          </a:xfrm>
          <a:prstGeom prst="rect">
            <a:avLst/>
          </a:prstGeom>
        </p:spPr>
        <p:txBody>
          <a:bodyPr lIns="0" tIns="0" rIns="0" bIns="0"/>
          <a:lstStyle>
            <a:lvl1pPr marL="134987" indent="-134987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7383" y="9202436"/>
            <a:ext cx="5488580" cy="39604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2" y="553042"/>
            <a:ext cx="6212287" cy="2959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charset="0"/>
              <a:buNone/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en-GB" noProof="0" dirty="0" err="1" smtClean="0"/>
              <a:t>Titel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23851" y="849020"/>
            <a:ext cx="6212288" cy="1439248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500" noProof="0" dirty="0" smtClean="0">
                <a:solidFill>
                  <a:schemeClr val="accent1"/>
                </a:solidFill>
              </a:rPr>
              <a:t>Kernaussage der Folie</a:t>
            </a:r>
            <a:endParaRPr lang="en-GB" noProof="0" dirty="0"/>
          </a:p>
        </p:txBody>
      </p:sp>
      <p:sp>
        <p:nvSpPr>
          <p:cNvPr id="2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28641" y="2840117"/>
            <a:ext cx="1233473" cy="1781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4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328641" y="4933866"/>
            <a:ext cx="1233473" cy="1781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5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28641" y="7034922"/>
            <a:ext cx="1233473" cy="1781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 rot="16200000">
            <a:off x="5726198" y="1480998"/>
            <a:ext cx="2152904" cy="1107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338" b="0" dirty="0" smtClean="0">
                <a:solidFill>
                  <a:schemeClr val="accent4"/>
                </a:solidFill>
              </a:rPr>
              <a:t>Entwurf zur internen Diskussion</a:t>
            </a:r>
          </a:p>
        </p:txBody>
      </p:sp>
    </p:spTree>
    <p:extLst>
      <p:ext uri="{BB962C8B-B14F-4D97-AF65-F5344CB8AC3E}">
        <p14:creationId xmlns:p14="http://schemas.microsoft.com/office/powerpoint/2010/main" val="411489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orient="horz" pos="176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5326329" y="9097453"/>
            <a:ext cx="1273175" cy="568682"/>
          </a:xfrm>
          <a:prstGeom prst="rect">
            <a:avLst/>
          </a:prstGeom>
        </p:spPr>
        <p:txBody>
          <a:bodyPr vert="horz" lIns="68580" tIns="34290" rIns="68580" bIns="405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45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45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54097" y="2692242"/>
            <a:ext cx="4677672" cy="6363799"/>
          </a:xfrm>
          <a:prstGeom prst="rect">
            <a:avLst/>
          </a:prstGeom>
        </p:spPr>
        <p:txBody>
          <a:bodyPr lIns="0" tIns="0" rIns="0" bIns="0"/>
          <a:lstStyle>
            <a:lvl1pPr marL="134987" indent="-134987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7383" y="9202436"/>
            <a:ext cx="5488580" cy="39604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2" y="553042"/>
            <a:ext cx="6212287" cy="2959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charset="0"/>
              <a:buNone/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en-GB" noProof="0" dirty="0" err="1" smtClean="0"/>
              <a:t>Titel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23851" y="849020"/>
            <a:ext cx="6212288" cy="1439248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500" noProof="0" dirty="0" smtClean="0">
                <a:solidFill>
                  <a:schemeClr val="accent1"/>
                </a:solidFill>
              </a:rPr>
              <a:t>Kernaussage der Folie</a:t>
            </a:r>
            <a:endParaRPr lang="en-GB" noProof="0" dirty="0"/>
          </a:p>
        </p:txBody>
      </p:sp>
      <p:sp>
        <p:nvSpPr>
          <p:cNvPr id="2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28641" y="2840117"/>
            <a:ext cx="1233473" cy="1781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4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328641" y="4933866"/>
            <a:ext cx="1233473" cy="1781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5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28641" y="7034922"/>
            <a:ext cx="1233473" cy="1781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</p:spTree>
    <p:extLst>
      <p:ext uri="{BB962C8B-B14F-4D97-AF65-F5344CB8AC3E}">
        <p14:creationId xmlns:p14="http://schemas.microsoft.com/office/powerpoint/2010/main" val="16656181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orient="horz" pos="176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2"/>
            <a:ext cx="6858000" cy="9906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5326329" y="9097453"/>
            <a:ext cx="1273175" cy="568682"/>
          </a:xfrm>
          <a:prstGeom prst="rect">
            <a:avLst/>
          </a:prstGeom>
        </p:spPr>
        <p:txBody>
          <a:bodyPr vert="horz" lIns="68580" tIns="34290" rIns="68580" bIns="405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45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45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8639" y="6275534"/>
            <a:ext cx="1992900" cy="25905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7383" y="9202436"/>
            <a:ext cx="5488580" cy="39604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2" y="553042"/>
            <a:ext cx="6212287" cy="2959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charset="0"/>
              <a:buNone/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en-GB" noProof="0" dirty="0" err="1" smtClean="0"/>
              <a:t>Titel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23851" y="849020"/>
            <a:ext cx="6212288" cy="1439248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500" noProof="0" dirty="0" smtClean="0">
                <a:solidFill>
                  <a:schemeClr val="accent1"/>
                </a:solidFill>
              </a:rPr>
              <a:t>Kernaussage der Folie</a:t>
            </a:r>
            <a:endParaRPr lang="en-GB" noProof="0" dirty="0"/>
          </a:p>
        </p:txBody>
      </p:sp>
      <p:sp>
        <p:nvSpPr>
          <p:cNvPr id="2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28641" y="3376961"/>
            <a:ext cx="1807583" cy="2608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0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2433605" y="3376961"/>
            <a:ext cx="1807583" cy="2608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2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36465" y="3376961"/>
            <a:ext cx="1807583" cy="2608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425276" y="6275534"/>
            <a:ext cx="1992900" cy="25905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536463" y="6275534"/>
            <a:ext cx="1992900" cy="25905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 rot="16200000">
            <a:off x="5726198" y="1480998"/>
            <a:ext cx="2152904" cy="1107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338" b="0" dirty="0" smtClean="0">
                <a:solidFill>
                  <a:schemeClr val="accent4"/>
                </a:solidFill>
              </a:rPr>
              <a:t>Entwurf zur internen Diskussion</a:t>
            </a:r>
          </a:p>
        </p:txBody>
      </p:sp>
    </p:spTree>
    <p:extLst>
      <p:ext uri="{BB962C8B-B14F-4D97-AF65-F5344CB8AC3E}">
        <p14:creationId xmlns:p14="http://schemas.microsoft.com/office/powerpoint/2010/main" val="14085910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orient="horz" pos="176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2"/>
            <a:ext cx="6858000" cy="99060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5326329" y="9097453"/>
            <a:ext cx="1273175" cy="568682"/>
          </a:xfrm>
          <a:prstGeom prst="rect">
            <a:avLst/>
          </a:prstGeom>
        </p:spPr>
        <p:txBody>
          <a:bodyPr vert="horz" lIns="68580" tIns="34290" rIns="68580" bIns="405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450" b="1" smtClean="0">
                <a:solidFill>
                  <a:schemeClr val="accent1"/>
                </a:solidFill>
                <a:latin typeface="Verdana"/>
                <a:cs typeface="Verdana"/>
              </a:rPr>
              <a:t>‹Nr.›</a:t>
            </a:fld>
            <a:endParaRPr lang="en-US" sz="45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8639" y="6275534"/>
            <a:ext cx="1992900" cy="25905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7383" y="9202436"/>
            <a:ext cx="5488580" cy="39604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2" y="553042"/>
            <a:ext cx="6212287" cy="2959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charset="0"/>
              <a:buNone/>
              <a:defRPr sz="600">
                <a:solidFill>
                  <a:schemeClr val="accent4"/>
                </a:solidFill>
              </a:defRPr>
            </a:lvl1pPr>
          </a:lstStyle>
          <a:p>
            <a:r>
              <a:rPr lang="en-GB" noProof="0" dirty="0" err="1" smtClean="0"/>
              <a:t>Titel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23851" y="849020"/>
            <a:ext cx="6212288" cy="1439248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500" noProof="0" dirty="0" smtClean="0">
                <a:solidFill>
                  <a:schemeClr val="accent1"/>
                </a:solidFill>
              </a:rPr>
              <a:t>Kernaussage der Folie</a:t>
            </a:r>
            <a:endParaRPr lang="en-GB" noProof="0" dirty="0"/>
          </a:p>
        </p:txBody>
      </p:sp>
      <p:sp>
        <p:nvSpPr>
          <p:cNvPr id="2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28641" y="3376961"/>
            <a:ext cx="1807583" cy="2608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0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2433605" y="3376961"/>
            <a:ext cx="1807583" cy="2608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2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36465" y="3376961"/>
            <a:ext cx="1807583" cy="2608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33337" marR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600" baseline="0">
                <a:solidFill>
                  <a:schemeClr val="accent6"/>
                </a:solidFill>
              </a:defRPr>
            </a:lvl1pPr>
          </a:lstStyle>
          <a:p>
            <a:pPr marL="133337" marR="0" lvl="0" indent="-123813" algn="l" defTabSz="3428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Füge ein Foto mit Drag &amp; Drop oder per Reinklicken in die grau Box hinzu.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425276" y="6275534"/>
            <a:ext cx="1992900" cy="25905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536463" y="6275534"/>
            <a:ext cx="1992900" cy="25905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lvl1pPr>
            <a:lvl2pPr marL="269055" indent="-130957">
              <a:buClr>
                <a:schemeClr val="accent1"/>
              </a:buClr>
              <a:buFont typeface="Wingdings" charset="2"/>
              <a:buChar char="§"/>
              <a:defRPr/>
            </a:lvl2pPr>
            <a:lvl3pPr marL="404773" indent="-133337">
              <a:buClr>
                <a:schemeClr val="accent1"/>
              </a:buClr>
              <a:buFont typeface="Wingdings" charset="2"/>
              <a:buChar char="§"/>
              <a:defRPr/>
            </a:lvl3pPr>
            <a:lvl4pPr marL="535729" indent="-136908">
              <a:buClr>
                <a:schemeClr val="accent1"/>
              </a:buClr>
              <a:buFont typeface="Wingdings" charset="2"/>
              <a:buChar char="§"/>
              <a:defRPr/>
            </a:lvl4pPr>
            <a:lvl5pPr marL="675019" indent="-133337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hinzufügen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7144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orient="horz" pos="176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nd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23405" y="3754591"/>
            <a:ext cx="6312734" cy="2028064"/>
          </a:xfrm>
          <a:prstGeom prst="rect">
            <a:avLst/>
          </a:prstGeom>
        </p:spPr>
        <p:txBody>
          <a:bodyPr lIns="90000"/>
          <a:lstStyle>
            <a:lvl1pPr marL="26997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2250" b="1" baseline="0">
                <a:solidFill>
                  <a:schemeClr val="accent2"/>
                </a:solidFill>
              </a:defRPr>
            </a:lvl1pPr>
          </a:lstStyle>
          <a:p>
            <a:r>
              <a:rPr lang="de-AT" noProof="0" dirty="0" smtClean="0"/>
              <a:t>A1 Muster Folien</a:t>
            </a:r>
            <a:br>
              <a:rPr lang="de-AT" noProof="0" dirty="0" smtClean="0"/>
            </a:br>
            <a:r>
              <a:rPr lang="de-AT" noProof="0" dirty="0" smtClean="0"/>
              <a:t>Titelblatt</a:t>
            </a:r>
            <a:endParaRPr lang="de-AT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3058" y="5782655"/>
            <a:ext cx="6313081" cy="295978"/>
          </a:xfrm>
          <a:prstGeom prst="rect">
            <a:avLst/>
          </a:prstGeom>
        </p:spPr>
        <p:txBody>
          <a:bodyPr tIns="0" bIns="0"/>
          <a:lstStyle>
            <a:lvl1pPr marL="26997" indent="0">
              <a:buClr>
                <a:schemeClr val="accent1"/>
              </a:buClr>
              <a:buFont typeface="Arial" charset="0"/>
              <a:buNone/>
              <a:defRPr sz="600" baseline="0">
                <a:solidFill>
                  <a:schemeClr val="accent2"/>
                </a:solidFill>
              </a:defRPr>
            </a:lvl1pPr>
          </a:lstStyle>
          <a:p>
            <a:r>
              <a:rPr lang="de-AT" noProof="0" dirty="0" smtClean="0"/>
              <a:t>TT Monat JJJJ, Vorname und Nachname</a:t>
            </a:r>
            <a:endParaRPr lang="de-AT" noProof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0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671" r:id="rId9"/>
    <p:sldLayoutId id="2147483672" r:id="rId10"/>
    <p:sldLayoutId id="2147483673" r:id="rId11"/>
    <p:sldLayoutId id="2147483670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l" defTabSz="342867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133337" indent="-123813" algn="l" defTabSz="342867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900" kern="1200">
          <a:solidFill>
            <a:schemeClr val="tx1"/>
          </a:solidFill>
          <a:latin typeface="Verdana"/>
          <a:ea typeface="+mn-ea"/>
          <a:cs typeface="Verdana"/>
        </a:defRPr>
      </a:lvl1pPr>
      <a:lvl2pPr marL="269055" indent="-130957" algn="l" defTabSz="342867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900" kern="1200">
          <a:solidFill>
            <a:schemeClr val="tx1"/>
          </a:solidFill>
          <a:latin typeface="Verdana"/>
          <a:ea typeface="+mn-ea"/>
          <a:cs typeface="Verdana"/>
        </a:defRPr>
      </a:lvl2pPr>
      <a:lvl3pPr marL="404773" indent="-133337" algn="l" defTabSz="342867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900" kern="1200">
          <a:solidFill>
            <a:schemeClr val="tx1"/>
          </a:solidFill>
          <a:latin typeface="Verdana"/>
          <a:ea typeface="+mn-ea"/>
          <a:cs typeface="Verdana"/>
        </a:defRPr>
      </a:lvl3pPr>
      <a:lvl4pPr marL="535729" indent="-136908" algn="l" defTabSz="342867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900" kern="1200">
          <a:solidFill>
            <a:schemeClr val="tx1"/>
          </a:solidFill>
          <a:latin typeface="Verdana"/>
          <a:ea typeface="+mn-ea"/>
          <a:cs typeface="Verdana"/>
        </a:defRPr>
      </a:lvl4pPr>
      <a:lvl5pPr marL="675019" indent="-133337" algn="l" defTabSz="342867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900" kern="1200">
          <a:solidFill>
            <a:schemeClr val="tx1"/>
          </a:solidFill>
          <a:latin typeface="Verdana"/>
          <a:ea typeface="+mn-ea"/>
          <a:cs typeface="Verdana"/>
        </a:defRPr>
      </a:lvl5pPr>
      <a:lvl6pPr marL="1885766" indent="-171433" algn="l" defTabSz="34286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3" algn="l" defTabSz="34286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8" indent="-171433" algn="l" defTabSz="34286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6" indent="-171433" algn="l" defTabSz="34286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342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342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0" algn="l" defTabSz="342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342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3" algn="l" defTabSz="342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342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5" algn="l" defTabSz="342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2" algn="l" defTabSz="342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ps.a1telekom.at/bfreeB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1.net/wertkarte-guthaben" TargetMode="External"/><Relationship Id="rId4" Type="http://schemas.openxmlformats.org/officeDocument/2006/relationships/hyperlink" Target="http://www.onlineaufladen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823620"/>
            <a:ext cx="6212288" cy="547980"/>
          </a:xfrm>
        </p:spPr>
        <p:txBody>
          <a:bodyPr/>
          <a:lstStyle/>
          <a:p>
            <a:r>
              <a:rPr lang="de-DE" sz="1400" dirty="0" smtClean="0"/>
              <a:t>Einfach </a:t>
            </a:r>
            <a:r>
              <a:rPr lang="de-DE" sz="1400" dirty="0" err="1" smtClean="0"/>
              <a:t>B.free</a:t>
            </a:r>
            <a:r>
              <a:rPr lang="de-DE" sz="1400" dirty="0" smtClean="0"/>
              <a:t> Guthaben aufladen</a:t>
            </a:r>
            <a:endParaRPr lang="de-DE" sz="1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23850" y="1140217"/>
            <a:ext cx="6212287" cy="248423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AT" b="1" dirty="0" smtClean="0"/>
              <a:t>   Online aufladen</a:t>
            </a:r>
            <a:endParaRPr lang="de-AT" b="1" dirty="0"/>
          </a:p>
          <a:p>
            <a:pPr lvl="1"/>
            <a:r>
              <a:rPr lang="de-AT" dirty="0"/>
              <a:t>Über </a:t>
            </a:r>
            <a:r>
              <a:rPr lang="de-AT" dirty="0">
                <a:hlinkClick r:id="rId2"/>
              </a:rPr>
              <a:t>https</a:t>
            </a:r>
            <a:r>
              <a:rPr lang="de-AT" dirty="0" smtClean="0">
                <a:hlinkClick r:id="rId2"/>
              </a:rPr>
              <a:t>://eps.a1telekom.at/bfreeBon/</a:t>
            </a:r>
            <a:r>
              <a:rPr lang="de-AT" dirty="0" smtClean="0"/>
              <a:t> mit Ihrer Rufnummer und den </a:t>
            </a:r>
            <a:r>
              <a:rPr lang="de-DE" dirty="0"/>
              <a:t>13-stelligen Zifferncode des Bons </a:t>
            </a:r>
            <a:r>
              <a:rPr lang="de-DE" dirty="0" smtClean="0"/>
              <a:t>einfach aufladen.</a:t>
            </a:r>
          </a:p>
          <a:p>
            <a:pPr marL="0" indent="0">
              <a:buNone/>
            </a:pPr>
            <a:r>
              <a:rPr lang="de-DE" b="1" dirty="0" smtClean="0"/>
              <a:t>   Per Anruf aufladen</a:t>
            </a:r>
          </a:p>
          <a:p>
            <a:pPr lvl="1"/>
            <a:r>
              <a:rPr lang="de-DE" dirty="0"/>
              <a:t>Wählen Sie auf Ihren </a:t>
            </a:r>
            <a:r>
              <a:rPr lang="de-DE" dirty="0" err="1"/>
              <a:t>B.free</a:t>
            </a:r>
            <a:r>
              <a:rPr lang="de-DE" dirty="0"/>
              <a:t> Handy  0800 664 </a:t>
            </a:r>
            <a:r>
              <a:rPr lang="de-DE" dirty="0" smtClean="0"/>
              <a:t>290 (oder295)</a:t>
            </a:r>
            <a:endParaRPr lang="de-DE" dirty="0"/>
          </a:p>
          <a:p>
            <a:pPr lvl="1"/>
            <a:r>
              <a:rPr lang="de-DE" dirty="0"/>
              <a:t>Wählen Sie Menüpunkt zwei - durch Eingabe "2"</a:t>
            </a:r>
          </a:p>
          <a:p>
            <a:pPr lvl="1"/>
            <a:r>
              <a:rPr lang="de-DE" dirty="0"/>
              <a:t>Geben Sie den 13-stelligen Zifferncode über die Tastatur ein. Drücken Sie anschließend die #-Taste.</a:t>
            </a:r>
          </a:p>
          <a:p>
            <a:pPr lvl="1"/>
            <a:r>
              <a:rPr lang="de-DE" dirty="0"/>
              <a:t>Der Code wird durch die Computerstimme wiederholt.</a:t>
            </a:r>
          </a:p>
          <a:p>
            <a:pPr lvl="1"/>
            <a:r>
              <a:rPr lang="de-DE" dirty="0"/>
              <a:t>Drücken Sie "2" um zu bestätigen.</a:t>
            </a:r>
          </a:p>
          <a:p>
            <a:pPr lvl="1"/>
            <a:r>
              <a:rPr lang="de-DE" dirty="0"/>
              <a:t>Ihr Guthaben ist aktiviert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b="1" dirty="0" smtClean="0"/>
              <a:t>   Quick-Aufladen am Handy (auch im Ausland möglich)</a:t>
            </a:r>
          </a:p>
          <a:p>
            <a:pPr lvl="1"/>
            <a:r>
              <a:rPr lang="de-DE" dirty="0"/>
              <a:t>Geben Sie folgendes im Ziffernblock Ihres </a:t>
            </a:r>
            <a:r>
              <a:rPr lang="de-DE" dirty="0" err="1"/>
              <a:t>B.free</a:t>
            </a:r>
            <a:r>
              <a:rPr lang="de-DE" dirty="0"/>
              <a:t> Handys ein:*102*, den 13-stelligen Bon-Zifferncode und anschließend die #-Taste (Beispiel: *102*1234567890123#)</a:t>
            </a:r>
          </a:p>
          <a:p>
            <a:pPr lvl="1"/>
            <a:r>
              <a:rPr lang="de-DE" dirty="0"/>
              <a:t>Drücken Sie anschließend die Taste für den Verbindungsaufbau – meistens Grün</a:t>
            </a:r>
          </a:p>
          <a:p>
            <a:pPr marL="0" indent="0">
              <a:buNone/>
            </a:pPr>
            <a:r>
              <a:rPr lang="de-DE" b="1" dirty="0" smtClean="0"/>
              <a:t>    In der Mein A1 App aufladen</a:t>
            </a:r>
            <a:endParaRPr lang="de-DE" b="1" dirty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323850" y="4074675"/>
            <a:ext cx="6212287" cy="25131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0" rIns="0" bIns="0"/>
          <a:lstStyle>
            <a:lvl1pPr marL="134987" indent="-134987" algn="l" defTabSz="34286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269055" indent="-130957" algn="l" defTabSz="34286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404773" indent="-133337" algn="l" defTabSz="34286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tabLst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535729" indent="-136908" algn="l" defTabSz="34286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675019" indent="-133337" algn="l" defTabSz="34286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tabLst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885766" indent="-171433" algn="l" defTabSz="34286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33" indent="-171433" algn="l" defTabSz="34286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98" indent="-171433" algn="l" defTabSz="34286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66" indent="-171433" algn="l" defTabSz="34286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 smtClean="0"/>
              <a:t>   Quick-Abfrage</a:t>
            </a:r>
          </a:p>
          <a:p>
            <a:pPr lvl="1"/>
            <a:r>
              <a:rPr lang="de-AT" dirty="0" smtClean="0"/>
              <a:t>Geben Sie im Ziffernblock Ihres </a:t>
            </a:r>
            <a:r>
              <a:rPr lang="de-AT" dirty="0" err="1" smtClean="0"/>
              <a:t>B.free</a:t>
            </a:r>
            <a:r>
              <a:rPr lang="de-AT" dirty="0" smtClean="0"/>
              <a:t> Telefons  "*101#"  ein.</a:t>
            </a:r>
          </a:p>
          <a:p>
            <a:pPr lvl="1"/>
            <a:r>
              <a:rPr lang="de-AT" dirty="0" smtClean="0"/>
              <a:t>Drücken Sie die Taste für den Verbindungsaufbau – meistens Grün.</a:t>
            </a:r>
          </a:p>
          <a:p>
            <a:pPr lvl="1"/>
            <a:r>
              <a:rPr lang="de-AT" dirty="0" smtClean="0"/>
              <a:t>Nach kurzer Zeit erscheint der aktuelle Kontostand auf dem Display. (inkl. Freiminuten, gratis SMS und Datennutzung).</a:t>
            </a:r>
            <a:br>
              <a:rPr lang="de-AT" dirty="0" smtClean="0"/>
            </a:br>
            <a:r>
              <a:rPr lang="de-AT" dirty="0" smtClean="0"/>
              <a:t>„</a:t>
            </a:r>
            <a:r>
              <a:rPr lang="de-AT" dirty="0" err="1" smtClean="0"/>
              <a:t>B.free</a:t>
            </a:r>
            <a:r>
              <a:rPr lang="de-AT" dirty="0" smtClean="0"/>
              <a:t> Kontostand: EUR </a:t>
            </a:r>
            <a:r>
              <a:rPr lang="de-AT" dirty="0" err="1" smtClean="0"/>
              <a:t>xx.xx</a:t>
            </a:r>
            <a:r>
              <a:rPr lang="de-AT" dirty="0" smtClean="0"/>
              <a:t> Gesprächsguthaben“ (Display-Text)</a:t>
            </a:r>
          </a:p>
          <a:p>
            <a:pPr marL="0" indent="0">
              <a:buNone/>
            </a:pPr>
            <a:r>
              <a:rPr lang="de-DE" b="1" dirty="0" smtClean="0"/>
              <a:t>   Abfragen per SMS</a:t>
            </a:r>
          </a:p>
          <a:p>
            <a:pPr lvl="1"/>
            <a:r>
              <a:rPr lang="de-DE" dirty="0" smtClean="0"/>
              <a:t>Wählen Sie auf Ihrem </a:t>
            </a:r>
            <a:r>
              <a:rPr lang="de-DE" dirty="0" err="1" smtClean="0"/>
              <a:t>B.free</a:t>
            </a:r>
            <a:r>
              <a:rPr lang="de-DE" dirty="0" smtClean="0"/>
              <a:t> Handy 0800 664 2903.</a:t>
            </a:r>
          </a:p>
          <a:p>
            <a:pPr lvl="1"/>
            <a:r>
              <a:rPr lang="de-DE" dirty="0" smtClean="0"/>
              <a:t>Eine Tonbandstimme bestätigt, dass Ihnen ein SMS mit dem Guthabenstand geschickt wird. </a:t>
            </a:r>
          </a:p>
          <a:p>
            <a:pPr lvl="1"/>
            <a:r>
              <a:rPr lang="de-DE" dirty="0" smtClean="0"/>
              <a:t>Sie erhalten sofort ein SMS mit Ihrem aktuellen Kontostand (inkl. Freiminuten, gratis SMS und Datennutzung je nach Tarif).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B.free</a:t>
            </a:r>
            <a:r>
              <a:rPr lang="de-DE" dirty="0" smtClean="0"/>
              <a:t> Kontostand: EUR </a:t>
            </a:r>
            <a:r>
              <a:rPr lang="de-DE" dirty="0" err="1" smtClean="0"/>
              <a:t>xx.xx</a:t>
            </a:r>
            <a:r>
              <a:rPr lang="de-DE" dirty="0" smtClean="0"/>
              <a:t> Guthaben, x Minuten, x SMS, </a:t>
            </a:r>
            <a:r>
              <a:rPr lang="de-DE" dirty="0" err="1" smtClean="0"/>
              <a:t>x.xx</a:t>
            </a:r>
            <a:r>
              <a:rPr lang="de-DE" dirty="0" smtClean="0"/>
              <a:t> MB Daten“ (Text)</a:t>
            </a:r>
          </a:p>
          <a:p>
            <a:pPr lvl="1"/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    Guthaben über die Mein A1 App abfragen</a:t>
            </a:r>
          </a:p>
          <a:p>
            <a:pPr marL="0" indent="0">
              <a:buNone/>
            </a:pPr>
            <a:r>
              <a:rPr lang="de-DE" b="1" dirty="0" smtClean="0"/>
              <a:t>    Guthaben über </a:t>
            </a:r>
            <a:r>
              <a:rPr lang="de-DE" b="1" u="sng" dirty="0" smtClean="0"/>
              <a:t>https://www.a1.net/mein-a1 </a:t>
            </a:r>
            <a:r>
              <a:rPr lang="de-DE" b="1" dirty="0" smtClean="0"/>
              <a:t>abfragen</a:t>
            </a:r>
          </a:p>
        </p:txBody>
      </p:sp>
      <p:sp>
        <p:nvSpPr>
          <p:cNvPr id="11" name="Titel 3"/>
          <p:cNvSpPr txBox="1">
            <a:spLocks/>
          </p:cNvSpPr>
          <p:nvPr/>
        </p:nvSpPr>
        <p:spPr>
          <a:xfrm>
            <a:off x="323850" y="3765696"/>
            <a:ext cx="6212288" cy="308979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chemeClr val="accent1"/>
                </a:solidFill>
                <a:latin typeface="+mn-lt"/>
                <a:ea typeface="A1 Einfach Fett" charset="0"/>
                <a:cs typeface="A1 Einfach Fett" charset="0"/>
              </a:defRPr>
            </a:lvl1pPr>
          </a:lstStyle>
          <a:p>
            <a:r>
              <a:rPr lang="de-DE" sz="1400" dirty="0" smtClean="0"/>
              <a:t>Einfach </a:t>
            </a:r>
            <a:r>
              <a:rPr lang="de-DE" sz="1400" dirty="0" err="1" smtClean="0"/>
              <a:t>B.free</a:t>
            </a:r>
            <a:r>
              <a:rPr lang="de-DE" sz="1400" dirty="0" smtClean="0"/>
              <a:t> Guthaben abfragen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9158196"/>
            <a:ext cx="665168" cy="654855"/>
          </a:xfrm>
          <a:prstGeom prst="rect">
            <a:avLst/>
          </a:prstGeom>
        </p:spPr>
      </p:pic>
      <p:sp>
        <p:nvSpPr>
          <p:cNvPr id="12" name="Titel 3"/>
          <p:cNvSpPr txBox="1">
            <a:spLocks/>
          </p:cNvSpPr>
          <p:nvPr/>
        </p:nvSpPr>
        <p:spPr>
          <a:xfrm>
            <a:off x="323850" y="360032"/>
            <a:ext cx="6212288" cy="547980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chemeClr val="accent1"/>
                </a:solidFill>
                <a:latin typeface="+mn-lt"/>
                <a:ea typeface="A1 Einfach Fett" charset="0"/>
                <a:cs typeface="A1 Einfach Fett" charset="0"/>
              </a:defRPr>
            </a:lvl1pPr>
          </a:lstStyle>
          <a:p>
            <a:r>
              <a:rPr lang="de-DE" sz="1600" b="1" dirty="0" err="1" smtClean="0"/>
              <a:t>B.Free</a:t>
            </a:r>
            <a:r>
              <a:rPr lang="de-DE" sz="1600" b="1" dirty="0" smtClean="0"/>
              <a:t> Quick-Tipps</a:t>
            </a:r>
            <a:endParaRPr lang="de-DE" sz="1600" b="1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323853" y="6666131"/>
            <a:ext cx="6212285" cy="336232"/>
          </a:xfrm>
          <a:prstGeom prst="rect">
            <a:avLst/>
          </a:prstGeom>
        </p:spPr>
        <p:txBody>
          <a:bodyPr lIns="0" rIns="0"/>
          <a:lstStyle>
            <a:lvl1pPr marL="27000" marR="0" indent="0" algn="l" defTabSz="342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chemeClr val="accent1"/>
                </a:solidFill>
                <a:latin typeface="+mn-lt"/>
                <a:ea typeface="A1 Einfach Fett" charset="0"/>
                <a:cs typeface="A1 Einfach Fett" charset="0"/>
              </a:defRPr>
            </a:lvl1pPr>
          </a:lstStyle>
          <a:p>
            <a:r>
              <a:rPr lang="de-DE" sz="1400" dirty="0" smtClean="0"/>
              <a:t>Einfach </a:t>
            </a:r>
            <a:r>
              <a:rPr lang="de-DE" sz="1400" dirty="0" err="1" smtClean="0"/>
              <a:t>B.free</a:t>
            </a:r>
            <a:r>
              <a:rPr lang="de-DE" sz="1400" dirty="0" smtClean="0"/>
              <a:t> Datenkarte aufladen</a:t>
            </a:r>
            <a:endParaRPr lang="de-DE" sz="1400" dirty="0"/>
          </a:p>
        </p:txBody>
      </p:sp>
      <p:sp>
        <p:nvSpPr>
          <p:cNvPr id="20" name="Textplatzhalter 4"/>
          <p:cNvSpPr txBox="1">
            <a:spLocks/>
          </p:cNvSpPr>
          <p:nvPr/>
        </p:nvSpPr>
        <p:spPr>
          <a:xfrm rot="10800000" flipV="1">
            <a:off x="323853" y="7080702"/>
            <a:ext cx="6212288" cy="18350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0" tIns="0" rIns="0" bIns="0"/>
          <a:lstStyle>
            <a:lvl1pPr marL="134987" indent="-134987" algn="l" defTabSz="34286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269055" indent="-130957" algn="l" defTabSz="34286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404773" indent="-133337" algn="l" defTabSz="34286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tabLst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535729" indent="-136908" algn="l" defTabSz="34286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675019" indent="-133337" algn="l" defTabSz="34286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tabLst/>
              <a:defRPr sz="9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885766" indent="-171433" algn="l" defTabSz="34286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33" indent="-171433" algn="l" defTabSz="34286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98" indent="-171433" algn="l" defTabSz="34286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66" indent="-171433" algn="l" defTabSz="34286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098" lvl="1" indent="0">
              <a:buNone/>
            </a:pPr>
            <a:endParaRPr lang="de-AT" b="1" dirty="0" smtClean="0"/>
          </a:p>
          <a:p>
            <a:pPr marL="138098" lvl="1" indent="0">
              <a:buNone/>
            </a:pPr>
            <a:r>
              <a:rPr lang="de-AT" b="1" dirty="0" smtClean="0"/>
              <a:t>Welche Möglichkeiten gibt es um Guthaben auf eine DATA Karte aufzuladen?</a:t>
            </a:r>
          </a:p>
          <a:p>
            <a:pPr lvl="1"/>
            <a:r>
              <a:rPr lang="de-AT" dirty="0" smtClean="0"/>
              <a:t>Bei vorhandener Kreditkarte steht die Option Komfortaufladung zur </a:t>
            </a:r>
            <a:r>
              <a:rPr lang="de-AT" dirty="0"/>
              <a:t>V</a:t>
            </a:r>
            <a:r>
              <a:rPr lang="de-AT" dirty="0" smtClean="0"/>
              <a:t>erfügung</a:t>
            </a:r>
          </a:p>
          <a:p>
            <a:pPr lvl="1"/>
            <a:r>
              <a:rPr lang="de-AT" dirty="0"/>
              <a:t>Aufladen über </a:t>
            </a:r>
            <a:r>
              <a:rPr lang="de-AT" dirty="0" smtClean="0">
                <a:hlinkClick r:id="rId4"/>
              </a:rPr>
              <a:t>www.onlineaufladen.at</a:t>
            </a:r>
            <a:r>
              <a:rPr lang="de-AT" dirty="0"/>
              <a:t> oder </a:t>
            </a:r>
            <a:r>
              <a:rPr lang="de-AT" dirty="0" smtClean="0">
                <a:hlinkClick r:id="rId5"/>
              </a:rPr>
              <a:t>www.a1.net/wertkarte-guthaben</a:t>
            </a:r>
            <a:r>
              <a:rPr lang="de-AT" dirty="0" smtClean="0"/>
              <a:t> </a:t>
            </a:r>
            <a:endParaRPr lang="de-AT" dirty="0" smtClean="0"/>
          </a:p>
          <a:p>
            <a:pPr lvl="1"/>
            <a:r>
              <a:rPr lang="de-AT" dirty="0" smtClean="0"/>
              <a:t>Bankomataufladung</a:t>
            </a:r>
            <a:endParaRPr lang="de-DE" dirty="0" smtClean="0"/>
          </a:p>
          <a:p>
            <a:pPr lvl="1"/>
            <a:r>
              <a:rPr lang="de-DE" dirty="0" smtClean="0"/>
              <a:t>Registrierung auf der Homepage mit E-Mail-Adresse und Passwort-                                            hierfür muss die SIM-Karte einmalig aus dem Gerät genommen werden.</a:t>
            </a:r>
          </a:p>
          <a:p>
            <a:pPr marL="138098" lvl="1" indent="0">
              <a:buNone/>
            </a:pPr>
            <a:endParaRPr lang="de-DE" dirty="0"/>
          </a:p>
          <a:p>
            <a:pPr marL="138098" lvl="1" indent="0">
              <a:buNone/>
            </a:pPr>
            <a:r>
              <a:rPr lang="de-DE" b="1" dirty="0" smtClean="0"/>
              <a:t>Allgemeiner </a:t>
            </a:r>
            <a:r>
              <a:rPr lang="de-DE" b="1" dirty="0"/>
              <a:t>H</a:t>
            </a:r>
            <a:r>
              <a:rPr lang="de-DE" b="1" dirty="0" smtClean="0"/>
              <a:t>inweis zu Abo DATA Karten</a:t>
            </a:r>
            <a:endParaRPr lang="de-DE" dirty="0" smtClean="0"/>
          </a:p>
          <a:p>
            <a:pPr marL="138098" lvl="1" indent="0">
              <a:buNone/>
            </a:pPr>
            <a:r>
              <a:rPr lang="de-AT" dirty="0" smtClean="0"/>
              <a:t>Ist </a:t>
            </a:r>
            <a:r>
              <a:rPr lang="de-AT" dirty="0"/>
              <a:t>die Abo-Option aktiv und das Datenvolumen in der aktuellen Abrechnungsperiode bereits </a:t>
            </a:r>
            <a:r>
              <a:rPr lang="de-AT" dirty="0" smtClean="0"/>
              <a:t>        verbraucht, wird </a:t>
            </a:r>
            <a:r>
              <a:rPr lang="de-AT" dirty="0"/>
              <a:t>jedes weitere MB über den Tarif </a:t>
            </a:r>
            <a:r>
              <a:rPr lang="de-AT" dirty="0" err="1"/>
              <a:t>B.free</a:t>
            </a:r>
            <a:r>
              <a:rPr lang="de-AT" dirty="0"/>
              <a:t> Data Basic verrechnet (</a:t>
            </a:r>
            <a:r>
              <a:rPr lang="de-AT" dirty="0" err="1" smtClean="0"/>
              <a:t>pay</a:t>
            </a:r>
            <a:r>
              <a:rPr lang="de-AT" dirty="0" smtClean="0"/>
              <a:t>-per-</a:t>
            </a:r>
            <a:r>
              <a:rPr lang="de-AT" dirty="0" err="1" smtClean="0"/>
              <a:t>use</a:t>
            </a:r>
            <a:r>
              <a:rPr lang="de-AT" dirty="0"/>
              <a:t>).</a:t>
            </a:r>
            <a:r>
              <a:rPr lang="de-DE" dirty="0" smtClean="0"/>
              <a:t> </a:t>
            </a:r>
          </a:p>
          <a:p>
            <a:pPr marL="138098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38183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1">
  <a:themeElements>
    <a:clrScheme name="Telekom Austria Group 20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281C"/>
      </a:accent1>
      <a:accent2>
        <a:srgbClr val="000000"/>
      </a:accent2>
      <a:accent3>
        <a:srgbClr val="6195AC"/>
      </a:accent3>
      <a:accent4>
        <a:srgbClr val="868C96"/>
      </a:accent4>
      <a:accent5>
        <a:srgbClr val="A3A9B0"/>
      </a:accent5>
      <a:accent6>
        <a:srgbClr val="C3C6CA"/>
      </a:accent6>
      <a:hlink>
        <a:srgbClr val="DA291C"/>
      </a:hlink>
      <a:folHlink>
        <a:srgbClr val="868C96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200" b="1" dirty="0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1_Austria_16-9_intern_PC_Vorlage_180820.pptx [Read-Only]" id="{C0C1DE81-C0EF-4D9B-9F2D-CDE7AAA7F014}" vid="{AACCA25F-3E49-4BA7-BF61-95185EAB9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4A439F00C5B40B25C6797E5AAAC54" ma:contentTypeVersion="0" ma:contentTypeDescription="Create a new document." ma:contentTypeScope="" ma:versionID="bd7143fc752616eb732f2d75d01030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118152-4340-4329-B3BE-08835161A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A6E6E1-1A39-4258-96E5-30CCCEDFFA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F1330-4CEF-4202-8900-521C71F9717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A1_Austria_16-9_intern_PC_Vorlage_180820</Template>
  <TotalTime>0</TotalTime>
  <Words>385</Words>
  <Application>Microsoft Office PowerPoint</Application>
  <PresentationFormat>A4-Papier (210 x 297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A1 Einfach Fett</vt:lpstr>
      <vt:lpstr>Arial</vt:lpstr>
      <vt:lpstr>Calibri</vt:lpstr>
      <vt:lpstr>Verdana</vt:lpstr>
      <vt:lpstr>Wingdings</vt:lpstr>
      <vt:lpstr>A1</vt:lpstr>
      <vt:lpstr>Einfach B.free Guthaben aufladen</vt:lpstr>
    </vt:vector>
  </TitlesOfParts>
  <Manager/>
  <Company>A1 Telekom Austria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Szerelem Rene</dc:creator>
  <cp:keywords/>
  <dc:description>Power Point Master Template for internal use only</dc:description>
  <cp:lastModifiedBy>Schinnerl Christina</cp:lastModifiedBy>
  <cp:revision>27</cp:revision>
  <cp:lastPrinted>2019-12-02T10:46:07Z</cp:lastPrinted>
  <dcterms:created xsi:type="dcterms:W3CDTF">2019-11-18T07:17:58Z</dcterms:created>
  <dcterms:modified xsi:type="dcterms:W3CDTF">2021-12-22T15:03:37Z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0x0101000D04A439F00C5B40B25C6797E5AAAC54</vt:lpwstr>
  </property>
</Properties>
</file>